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59" r:id="rId6"/>
    <p:sldId id="265" r:id="rId7"/>
    <p:sldId id="267" r:id="rId8"/>
    <p:sldId id="268" r:id="rId9"/>
    <p:sldId id="261" r:id="rId10"/>
    <p:sldId id="262" r:id="rId11"/>
    <p:sldId id="263" r:id="rId12"/>
    <p:sldId id="266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0AD8B-29E9-F44F-AC49-C300E56128DB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6314-AA62-B340-A6FB-0027DA4C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2F2F503-1973-B747-9AF7-A9B4E084F3DD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9C54-3EA6-9A44-91B7-03DFD12D4C08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7DE269-8837-844F-8F6D-8F24F24C1893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5D599DC-19BE-CC41-8F23-73B28DDB5728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84F2D1-657F-BD4D-B67B-A6B05BE276BC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5FD1-5BE5-8042-B04D-EF80C2497F3F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A68D-049F-BF45-8310-12D82335E4C6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C16-BEB5-F743-BEC6-20A29B8C1AB8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3BCD537-350D-3049-BC05-0A1E779616A0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E729-A663-904A-BC7F-0AA2B4C74C64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AB9DDE1-5EFD-8343-813C-EE5B31EF5C80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787-3FA9-8544-AE4C-88C165BA5D85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862-F87F-4A44-AF94-7421D8B55833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D1910-0A36-764F-A890-1440B75BE1BC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1B64-C36B-0340-B2E2-CC9AC4292AE1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15DC-FB56-3A48-B5A6-4C3401B101A6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0447C-CC53-7A40-B61D-8739198EB5CA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A32B2-54A5-7F46-94F5-5A5DD636050C}" type="datetime1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photo/487659/question-question-mark-response-symbol-characters-help-request-note-punctuation-marks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fWjXzvVoL0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A47A-0B5D-D942-9571-FF87C9309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6D906-F418-634B-A17E-1C072100B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discussion and Q&amp;A about Tech for HRG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297198-5F94-EA4A-9EF5-4B1CF6D9BB3D}"/>
              </a:ext>
            </a:extLst>
          </p:cNvPr>
          <p:cNvGrpSpPr/>
          <p:nvPr/>
        </p:nvGrpSpPr>
        <p:grpSpPr>
          <a:xfrm>
            <a:off x="7265773" y="3225799"/>
            <a:ext cx="4386648" cy="2599305"/>
            <a:chOff x="4756826" y="1078684"/>
            <a:chExt cx="5128579" cy="31349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5FF18E-348C-8C40-91E8-D4EAD1D55F95}"/>
                </a:ext>
              </a:extLst>
            </p:cNvPr>
            <p:cNvSpPr/>
            <p:nvPr/>
          </p:nvSpPr>
          <p:spPr>
            <a:xfrm>
              <a:off x="4794422" y="1087395"/>
              <a:ext cx="5090983" cy="3126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DEEECB-1E2E-2745-BE8C-3989F490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6826" y="1078684"/>
              <a:ext cx="5091509" cy="3065299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8EFB1-169E-B845-8A9A-16D1F62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1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4852-FBE5-594E-9527-EF0BEDB3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systems Not Maintained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CE962-C0C4-BC4E-ADA8-657F8BDAC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946515" cy="4024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required that your fire system be maintained per the manufacturers’ instructions</a:t>
            </a:r>
          </a:p>
          <a:p>
            <a:pPr lvl="1"/>
            <a:r>
              <a:rPr lang="en-US" dirty="0"/>
              <a:t>Actuating heads lubed</a:t>
            </a:r>
          </a:p>
          <a:p>
            <a:pPr lvl="1"/>
            <a:r>
              <a:rPr lang="en-US" dirty="0"/>
              <a:t>Actuating springs replaced</a:t>
            </a:r>
          </a:p>
          <a:p>
            <a:pPr lvl="1"/>
            <a:endParaRPr lang="en-US" dirty="0"/>
          </a:p>
          <a:p>
            <a:r>
              <a:rPr lang="en-US" dirty="0"/>
              <a:t>Safety pins on the bottle and actuating handle pulled before going on track!!!!</a:t>
            </a:r>
          </a:p>
          <a:p>
            <a:endParaRPr lang="en-US" dirty="0"/>
          </a:p>
          <a:p>
            <a:r>
              <a:rPr lang="en-US" dirty="0"/>
              <a:t>Handheld Fire Bottles should be replaced every 12 years per several manufacturers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08516-CDB9-6B44-8921-006B9076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100" y="1859339"/>
            <a:ext cx="2150211" cy="2866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216B5-F15A-8846-A5A6-3CCC39CE1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41642" y="3853161"/>
            <a:ext cx="2101171" cy="1894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D7204-89F6-AB4E-9415-66B9D67D8CEE}"/>
              </a:ext>
            </a:extLst>
          </p:cNvPr>
          <p:cNvSpPr txBox="1"/>
          <p:nvPr/>
        </p:nvSpPr>
        <p:spPr>
          <a:xfrm>
            <a:off x="6838544" y="5908961"/>
            <a:ext cx="179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    New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F4E8F-AABD-4141-8DC4-E53121A5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2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52A5-7991-3B44-A227-117A89F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times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93C66-6488-4A4A-B031-38FFD677D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86" y="2069502"/>
            <a:ext cx="5259860" cy="4024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SCCA enforces dates on</a:t>
            </a:r>
          </a:p>
          <a:p>
            <a:pPr lvl="1"/>
            <a:r>
              <a:rPr lang="en-US" dirty="0"/>
              <a:t>Belts</a:t>
            </a:r>
          </a:p>
          <a:p>
            <a:pPr lvl="1"/>
            <a:r>
              <a:rPr lang="en-US" dirty="0"/>
              <a:t>Helmets</a:t>
            </a:r>
          </a:p>
          <a:p>
            <a:pPr lvl="1"/>
            <a:endParaRPr lang="en-US" dirty="0"/>
          </a:p>
          <a:p>
            <a:r>
              <a:rPr lang="en-US" dirty="0"/>
              <a:t>Some other race organizations also enforce dates on</a:t>
            </a:r>
          </a:p>
          <a:p>
            <a:pPr lvl="1"/>
            <a:r>
              <a:rPr lang="en-US" dirty="0"/>
              <a:t>HANS devices</a:t>
            </a:r>
          </a:p>
          <a:p>
            <a:pPr lvl="1"/>
            <a:r>
              <a:rPr lang="en-US" dirty="0"/>
              <a:t>Window nets</a:t>
            </a:r>
          </a:p>
          <a:p>
            <a:endParaRPr lang="en-US" dirty="0"/>
          </a:p>
          <a:p>
            <a:r>
              <a:rPr lang="en-US" dirty="0"/>
              <a:t>Time takes its toll on fuel cells</a:t>
            </a:r>
          </a:p>
          <a:p>
            <a:pPr lvl="1"/>
            <a:r>
              <a:rPr lang="en-US" dirty="0"/>
              <a:t>ATL recommends </a:t>
            </a:r>
          </a:p>
          <a:p>
            <a:pPr lvl="2"/>
            <a:r>
              <a:rPr lang="en-US" dirty="0"/>
              <a:t>New foam every year</a:t>
            </a:r>
          </a:p>
          <a:p>
            <a:pPr lvl="2"/>
            <a:r>
              <a:rPr lang="en-US" dirty="0"/>
              <a:t>New bladders after 5 years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9033F-0CF5-0E49-AA6A-BC850C616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450" y="3952106"/>
            <a:ext cx="2894571" cy="232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BFDEF1-133D-094F-97F8-E711F54AC518}"/>
              </a:ext>
            </a:extLst>
          </p:cNvPr>
          <p:cNvSpPr txBox="1"/>
          <p:nvPr/>
        </p:nvSpPr>
        <p:spPr>
          <a:xfrm>
            <a:off x="10920109" y="6279601"/>
            <a:ext cx="9046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James 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620A0-0639-3245-9176-92FA8334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9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that log book!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buying a new-to-you vintage race car, be sure to get the original log book.</a:t>
            </a:r>
          </a:p>
          <a:p>
            <a:r>
              <a:rPr lang="en-US" dirty="0"/>
              <a:t>The date of issuance establishes the acceptable era of the roll cage and certain other safety equipment.</a:t>
            </a:r>
          </a:p>
          <a:p>
            <a:pPr lvl="1"/>
            <a:r>
              <a:rPr lang="en-US" dirty="0"/>
              <a:t>Roll cage</a:t>
            </a:r>
          </a:p>
          <a:p>
            <a:pPr lvl="1"/>
            <a:r>
              <a:rPr lang="en-US" dirty="0"/>
              <a:t>Fuel cell</a:t>
            </a:r>
          </a:p>
          <a:p>
            <a:r>
              <a:rPr lang="en-US" dirty="0"/>
              <a:t>If this is not available, then the cage and fuel cell must meet the </a:t>
            </a:r>
            <a:r>
              <a:rPr lang="en-US" u="sng" dirty="0"/>
              <a:t>current</a:t>
            </a:r>
            <a:r>
              <a:rPr lang="en-US" dirty="0"/>
              <a:t> specifications in the GCR</a:t>
            </a:r>
          </a:p>
          <a:p>
            <a:r>
              <a:rPr lang="en-US" dirty="0"/>
              <a:t>An alternative is to use the log book from another VMC sanctioning body (VRG, SVRA, etc.) provided that the safety equipment reasonably conforms to date-of-issue SCCA specs. This will allow participation in </a:t>
            </a:r>
            <a:r>
              <a:rPr lang="en-US" u="sng" dirty="0"/>
              <a:t>Vintage Sanctioned</a:t>
            </a:r>
            <a:r>
              <a:rPr lang="en-US" dirty="0"/>
              <a:t> SCCA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872C8-0CFE-5D4A-9ADF-2532FF33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9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1A48-32DB-C249-83CE-5BB4C7EA7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405D3-5C2D-7E4B-8E52-D99587AB7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9C063-4711-0648-9619-1158548857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4854" y="542067"/>
            <a:ext cx="5348416" cy="5348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1A2035-B9C8-2941-B712-31A22FBD15F5}"/>
              </a:ext>
            </a:extLst>
          </p:cNvPr>
          <p:cNvSpPr txBox="1"/>
          <p:nvPr/>
        </p:nvSpPr>
        <p:spPr>
          <a:xfrm>
            <a:off x="4070522" y="2348642"/>
            <a:ext cx="988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SCCA Tech Inspector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F2DEE-BE25-3540-B6F5-8F1D58FA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25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356BA-20F3-1843-A329-7D3F7660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it all about, Alfa?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1C6E7-166F-6441-9763-E95756AC1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085" y="2069502"/>
            <a:ext cx="5209162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Tech is about getting you on track and home again, safely.</a:t>
            </a:r>
          </a:p>
          <a:p>
            <a:r>
              <a:rPr lang="en-US" dirty="0"/>
              <a:t>Reference materials </a:t>
            </a:r>
          </a:p>
          <a:p>
            <a:pPr lvl="1"/>
            <a:r>
              <a:rPr lang="en-US" dirty="0"/>
              <a:t>GCR  &amp; Vintage GCR</a:t>
            </a:r>
          </a:p>
          <a:p>
            <a:pPr lvl="2"/>
            <a:r>
              <a:rPr lang="en-US" dirty="0"/>
              <a:t>Both available at (</a:t>
            </a:r>
            <a:r>
              <a:rPr lang="en-US" dirty="0" err="1"/>
              <a:t>SCCA.com</a:t>
            </a:r>
            <a:r>
              <a:rPr lang="en-US" dirty="0"/>
              <a:t> – Programs – Road Racing – Rules)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www.scca.com</a:t>
            </a:r>
            <a:r>
              <a:rPr lang="en-US" dirty="0"/>
              <a:t>/pages/cars-and-rules. </a:t>
            </a:r>
          </a:p>
          <a:p>
            <a:pPr lvl="2"/>
            <a:r>
              <a:rPr lang="en-US" dirty="0"/>
              <a:t>GCR sections 9.3 and 9.4</a:t>
            </a:r>
          </a:p>
          <a:p>
            <a:pPr lvl="1"/>
            <a:r>
              <a:rPr lang="en-US" dirty="0"/>
              <a:t>Equipment Manufacturer’s Installation and Use instructions</a:t>
            </a:r>
          </a:p>
          <a:p>
            <a:pPr lvl="1"/>
            <a:r>
              <a:rPr lang="en-US" dirty="0"/>
              <a:t>Common Sense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40349-60E6-DB44-90E4-18B26664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677" y="2057401"/>
            <a:ext cx="2339578" cy="3077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900E6-AB9C-D641-B046-5B16595E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758" y="3429000"/>
            <a:ext cx="2657996" cy="29649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14DC9-0659-0443-9B7E-499C50CC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6B2B-3C90-4149-9F5D-350E6ADC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20DFE-90AC-6444-BBB1-C182E710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359" y="2069502"/>
            <a:ext cx="4275306" cy="4024125"/>
          </a:xfrm>
        </p:spPr>
        <p:txBody>
          <a:bodyPr/>
          <a:lstStyle/>
          <a:p>
            <a:r>
              <a:rPr lang="en-US" dirty="0"/>
              <a:t>This handy checklist can help you make sure your car is ready for tech and track.</a:t>
            </a:r>
          </a:p>
          <a:p>
            <a:r>
              <a:rPr lang="en-US" dirty="0"/>
              <a:t>Expect it to be available:</a:t>
            </a:r>
          </a:p>
          <a:p>
            <a:pPr lvl="1"/>
            <a:r>
              <a:rPr lang="en-US" dirty="0" err="1"/>
              <a:t>SCCA.com</a:t>
            </a:r>
            <a:r>
              <a:rPr lang="en-US" dirty="0"/>
              <a:t>/</a:t>
            </a:r>
            <a:r>
              <a:rPr lang="en-US" dirty="0" err="1"/>
              <a:t>roadracing</a:t>
            </a:r>
            <a:r>
              <a:rPr lang="en-US" dirty="0"/>
              <a:t> and then click on Rules in the Road Race section.</a:t>
            </a:r>
          </a:p>
          <a:p>
            <a:pPr lvl="1"/>
            <a:r>
              <a:rPr lang="en-US" dirty="0"/>
              <a:t>In the Technical Inspection Manual in your “file cabinet”</a:t>
            </a:r>
          </a:p>
          <a:p>
            <a:pPr lvl="1"/>
            <a:r>
              <a:rPr lang="en-US" dirty="0"/>
              <a:t>Copy this screen NOW!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B7F30-2BB5-FE47-A0AC-94CDF378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75" y="585936"/>
            <a:ext cx="4680089" cy="61358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9848D-07F4-BB49-A527-7A8906FF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0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0401-D9D5-3F44-8390-9DF37B731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Commonly Missed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01227-A985-AE41-9251-0EE4EAF89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84880-3907-6B43-96DD-5BB0875C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8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C289-D40B-EA4C-8E41-8D9C0915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Cotter Pins and belt wrap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681177-5109-A042-9AAB-04A0232B3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429" y="4325423"/>
            <a:ext cx="3976334" cy="21572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2608D-8C2F-D64E-A21C-5BD4116A3EE4}"/>
              </a:ext>
            </a:extLst>
          </p:cNvPr>
          <p:cNvSpPr txBox="1"/>
          <p:nvPr/>
        </p:nvSpPr>
        <p:spPr>
          <a:xfrm>
            <a:off x="2599038" y="6221098"/>
            <a:ext cx="2402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Courtesy of </a:t>
            </a:r>
            <a:r>
              <a:rPr lang="en-US" sz="1100" dirty="0" err="1">
                <a:solidFill>
                  <a:schemeClr val="bg1"/>
                </a:solidFill>
              </a:rPr>
              <a:t>Schroth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FE995-C9CF-D247-BEE3-8F84875A1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144" y="2360141"/>
            <a:ext cx="5989811" cy="3150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5D111-906F-5649-818B-613FE5A596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545" y="1770434"/>
            <a:ext cx="2120629" cy="22373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BC2DE-F4E9-894C-A407-13814FA9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1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089-5DBE-B44F-BD63-7600C801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55" y="117859"/>
            <a:ext cx="8610600" cy="1293028"/>
          </a:xfrm>
        </p:spPr>
        <p:txBody>
          <a:bodyPr/>
          <a:lstStyle/>
          <a:p>
            <a:r>
              <a:rPr lang="en-US" dirty="0"/>
              <a:t>A Closer Look at Belts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5F71-0DD6-F740-9B26-DAA4DAB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45" y="1277763"/>
            <a:ext cx="6625356" cy="521650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FIA and SFI both certify belts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Both are acceptable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SCCA: Dec 31 of the year of Expiration</a:t>
            </a:r>
          </a:p>
          <a:p>
            <a:pPr lvl="1"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Expiration times can be different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FIA: 5-years from date of manufacture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SFI: It depends: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5-years if no date of expiration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2-years from date of manufacture if so stated</a:t>
            </a:r>
          </a:p>
          <a:p>
            <a:pPr lvl="3">
              <a:lnSpc>
                <a:spcPct val="120000"/>
              </a:lnSpc>
            </a:pPr>
            <a:r>
              <a:rPr lang="en-US" sz="1200" dirty="0"/>
              <a:t>SCCA end of the second calendar year</a:t>
            </a:r>
          </a:p>
          <a:p>
            <a:pPr lvl="3">
              <a:lnSpc>
                <a:spcPct val="120000"/>
              </a:lnSpc>
            </a:pPr>
            <a:r>
              <a:rPr lang="en-US" sz="1200" dirty="0"/>
              <a:t>SVRA and New Jersey: as stated on restraint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Some belt labels will have a “Not Valid After …” or “Valid Until …” date printed on them</a:t>
            </a:r>
          </a:p>
          <a:p>
            <a:pPr lvl="1">
              <a:lnSpc>
                <a:spcPct val="120000"/>
              </a:lnSpc>
            </a:pPr>
            <a:endParaRPr lang="en-US" sz="18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9B0A9-6C7A-9A43-8D14-86BA84617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351149" y="2556003"/>
            <a:ext cx="2000949" cy="133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A7E29-554E-B640-A866-BF1BB3960EEF}"/>
              </a:ext>
            </a:extLst>
          </p:cNvPr>
          <p:cNvSpPr txBox="1"/>
          <p:nvPr/>
        </p:nvSpPr>
        <p:spPr>
          <a:xfrm>
            <a:off x="7291701" y="1758266"/>
            <a:ext cx="141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As marked (5-YEARS)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0004A-4622-8A4D-BF95-207920EF0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098" y="4016804"/>
            <a:ext cx="2033000" cy="1258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E8D92-BF07-8A47-866E-9C1E3E7779FD}"/>
              </a:ext>
            </a:extLst>
          </p:cNvPr>
          <p:cNvSpPr txBox="1"/>
          <p:nvPr/>
        </p:nvSpPr>
        <p:spPr>
          <a:xfrm>
            <a:off x="7291701" y="4351480"/>
            <a:ext cx="141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2-YEARS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50766-FE01-4345-A928-8711E77D2CA7}"/>
              </a:ext>
            </a:extLst>
          </p:cNvPr>
          <p:cNvSpPr txBox="1"/>
          <p:nvPr/>
        </p:nvSpPr>
        <p:spPr>
          <a:xfrm>
            <a:off x="7291701" y="3036343"/>
            <a:ext cx="141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5-YEARS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F7C9DD-58EA-834D-8D10-E305FA002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0" t="17005" b="20725"/>
          <a:stretch/>
        </p:blipFill>
        <p:spPr>
          <a:xfrm>
            <a:off x="9290188" y="1102121"/>
            <a:ext cx="2119608" cy="1350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A968F9-32B3-E74A-92A3-604A258C0C9B}"/>
              </a:ext>
            </a:extLst>
          </p:cNvPr>
          <p:cNvSpPr txBox="1"/>
          <p:nvPr/>
        </p:nvSpPr>
        <p:spPr>
          <a:xfrm>
            <a:off x="7291701" y="5862976"/>
            <a:ext cx="141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As Marked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E8979-02AD-8145-8379-D48A64B2B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51" r="41488" b="12371"/>
          <a:stretch/>
        </p:blipFill>
        <p:spPr>
          <a:xfrm>
            <a:off x="9376794" y="5371444"/>
            <a:ext cx="2033001" cy="129713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6D1A50-202C-7E4C-AEA3-71FE4C3B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2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12C3-2F8B-EC4B-A2DD-FA89629F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Restraints </a:t>
            </a:r>
            <a:br>
              <a:rPr lang="en-US" dirty="0"/>
            </a:br>
            <a:r>
              <a:rPr lang="en-US" dirty="0"/>
              <a:t>&amp; Window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6D24D-D46C-6546-8CCA-EF2A9368C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52" y="1873349"/>
            <a:ext cx="7679987" cy="448716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Reduce the possibility of rolling over your arms.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2000" dirty="0"/>
              <a:t>Window Nets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Must meet SFI 27.1 (SVRA enforces the 2-year expiration date)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Must be mounted to drop down with release accessible to both driver and rescue worker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Arm restraints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Required in open cars and others where a window net cannot be mounted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Acceptable alternative to window nets for closed cars in  SCCA vintage sanctioned races only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Preferred in VRG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Must meet SFI 3.3 for SVRA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SCCA and VRG have no such SFI  requirement</a:t>
            </a:r>
          </a:p>
          <a:p>
            <a:pPr lvl="2">
              <a:lnSpc>
                <a:spcPct val="100000"/>
              </a:lnSpc>
            </a:pPr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EBD24A-B477-5646-805E-C5653EADF592}"/>
              </a:ext>
            </a:extLst>
          </p:cNvPr>
          <p:cNvGrpSpPr/>
          <p:nvPr/>
        </p:nvGrpSpPr>
        <p:grpSpPr>
          <a:xfrm>
            <a:off x="8499408" y="2188780"/>
            <a:ext cx="3006792" cy="3686064"/>
            <a:chOff x="8499408" y="2188780"/>
            <a:chExt cx="3006792" cy="3686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42CA9-0B9F-FE4E-AC87-03946EF16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30" b="15685"/>
            <a:stretch/>
          </p:blipFill>
          <p:spPr>
            <a:xfrm>
              <a:off x="8499408" y="2188780"/>
              <a:ext cx="2899788" cy="17655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D3B6A2-9107-E647-8236-4790C60DF6DD}"/>
                </a:ext>
              </a:extLst>
            </p:cNvPr>
            <p:cNvSpPr txBox="1"/>
            <p:nvPr/>
          </p:nvSpPr>
          <p:spPr>
            <a:xfrm>
              <a:off x="8606412" y="5659400"/>
              <a:ext cx="28997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https://</a:t>
              </a:r>
              <a:r>
                <a:rPr lang="en-US" sz="800" dirty="0" err="1"/>
                <a:t>www.youtube.com</a:t>
              </a:r>
              <a:r>
                <a:rPr lang="en-US" sz="800" dirty="0"/>
                <a:t>/</a:t>
              </a:r>
              <a:r>
                <a:rPr lang="en-US" sz="800" dirty="0" err="1"/>
                <a:t>watch?v</a:t>
              </a:r>
              <a:r>
                <a:rPr lang="en-US" sz="800" dirty="0"/>
                <a:t>=OfWjXzvVoL0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1D7A06-83AB-EE43-9124-59A16F3D2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00" b="16992"/>
            <a:stretch/>
          </p:blipFill>
          <p:spPr>
            <a:xfrm>
              <a:off x="8528591" y="3954349"/>
              <a:ext cx="2870605" cy="167094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942A6E-9A8A-0A4A-B5C8-E0F5DAE7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26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7" descr="Big Mazda MX5 Crash - Mark Leach (Car 16) Snetterton.">
            <a:hlinkClick r:id="" action="ppaction://media"/>
            <a:extLst>
              <a:ext uri="{FF2B5EF4-FFF2-40B4-BE49-F238E27FC236}">
                <a16:creationId xmlns:a16="http://schemas.microsoft.com/office/drawing/2014/main" id="{24575069-72DA-E54D-8CF7-0C422E3FE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3121"/>
          <a:stretch/>
        </p:blipFill>
        <p:spPr>
          <a:xfrm>
            <a:off x="1595335" y="477344"/>
            <a:ext cx="8380087" cy="59033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94907-6A69-4149-A003-93D453BE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8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D2CC-0F2F-9F41-8149-B3CC1B10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Batteries Not Tied Down and/or Insulated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91952-5561-534A-99AA-2FB1BB149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4785" y="1299850"/>
            <a:ext cx="4499552" cy="5758248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FCE7F9-E4CE-BC47-B991-DF22BA8740A7}"/>
              </a:ext>
            </a:extLst>
          </p:cNvPr>
          <p:cNvSpPr txBox="1">
            <a:spLocks/>
          </p:cNvSpPr>
          <p:nvPr/>
        </p:nvSpPr>
        <p:spPr>
          <a:xfrm>
            <a:off x="6980538" y="2404626"/>
            <a:ext cx="4525662" cy="4024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Wet-cell batteries relocated to the PAX must be in a marine-type container.</a:t>
            </a:r>
          </a:p>
          <a:p>
            <a:pPr lvl="1"/>
            <a:r>
              <a:rPr lang="en-US" dirty="0"/>
              <a:t>The only purpose of the container is to reduce acid splash onto the driver</a:t>
            </a:r>
          </a:p>
          <a:p>
            <a:r>
              <a:rPr lang="en-US" dirty="0"/>
              <a:t>The battery must be secured to the car independent of the container.</a:t>
            </a:r>
          </a:p>
          <a:p>
            <a:r>
              <a:rPr lang="en-US" dirty="0"/>
              <a:t>Lateral motion control as well as vertical hold down is a very very good idea, as are metal hold downs.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39FF4-3F0B-204B-BF03-5AE37197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0230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1689</TotalTime>
  <Words>636</Words>
  <Application>Microsoft Macintosh PowerPoint</Application>
  <PresentationFormat>Widescreen</PresentationFormat>
  <Paragraphs>105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Vapor Trail</vt:lpstr>
      <vt:lpstr>Tech Time</vt:lpstr>
      <vt:lpstr>What’s it all about, Alfa?</vt:lpstr>
      <vt:lpstr>Checklist</vt:lpstr>
      <vt:lpstr>Commonly Missed Items</vt:lpstr>
      <vt:lpstr>Cotter Pins and belt wrap</vt:lpstr>
      <vt:lpstr>A Closer Look at Belts</vt:lpstr>
      <vt:lpstr>Arm Restraints  &amp; Window Nets</vt:lpstr>
      <vt:lpstr>PowerPoint Presentation</vt:lpstr>
      <vt:lpstr>Batteries Not Tied Down and/or Insulated</vt:lpstr>
      <vt:lpstr>Fire systems Not Maintained</vt:lpstr>
      <vt:lpstr>What times out?</vt:lpstr>
      <vt:lpstr>Get that log book!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Time</dc:title>
  <dc:creator>Philip Gott</dc:creator>
  <cp:lastModifiedBy>Philip Gott</cp:lastModifiedBy>
  <cp:revision>53</cp:revision>
  <dcterms:created xsi:type="dcterms:W3CDTF">2021-04-05T00:23:39Z</dcterms:created>
  <dcterms:modified xsi:type="dcterms:W3CDTF">2022-02-16T18:46:17Z</dcterms:modified>
</cp:coreProperties>
</file>